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59" r:id="rId4"/>
    <p:sldId id="260" r:id="rId5"/>
    <p:sldId id="267" r:id="rId6"/>
    <p:sldId id="268" r:id="rId7"/>
    <p:sldId id="261" r:id="rId8"/>
    <p:sldId id="262" r:id="rId9"/>
    <p:sldId id="265" r:id="rId10"/>
    <p:sldId id="256" r:id="rId11"/>
    <p:sldId id="266" r:id="rId12"/>
    <p:sldId id="269" r:id="rId13"/>
    <p:sldId id="272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29"/>
    <a:srgbClr val="45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sonc\AppData\Local\Microsoft\Windows\INetCache\Content.Outlook\W1XX6PT3\estimates_2017_rounded_jul10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95037645411154E-2"/>
          <c:y val="4.8319972476398868E-2"/>
          <c:w val="0.91822969914509811"/>
          <c:h val="0.7329936515292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PLHIV diagnosed</c:v>
                </c:pt>
              </c:strCache>
            </c:strRef>
          </c:tx>
          <c:spPr>
            <a:solidFill>
              <a:srgbClr val="45AC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58547229019576E-17"/>
                  <c:y val="0.148828212752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13875644991434E-3"/>
                  <c:y val="0.18533324606913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566837783215661E-16"/>
                  <c:y val="0.21341404092809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CB-4A4B-91CB-7ECB27B04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PLHIV diagnosed on ART</c:v>
                </c:pt>
              </c:strCache>
            </c:strRef>
          </c:tx>
          <c:spPr>
            <a:solidFill>
              <a:srgbClr val="EF412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13875644991434E-3"/>
                  <c:y val="0.22183827938577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0.73</c:v>
                </c:pt>
                <c:pt idx="1">
                  <c:v>0.76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CB-4A4B-91CB-7ECB27B043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PLHIV on ART virally suppressed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3868675630115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13875644991434E-3"/>
                  <c:y val="0.24991907424473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227751289982868E-3"/>
                  <c:y val="0.26115139218832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0.8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CB-4A4B-91CB-7ECB27B0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03160"/>
        <c:axId val="176603552"/>
      </c:barChart>
      <c:catAx>
        <c:axId val="17660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03552"/>
        <c:crosses val="autoZero"/>
        <c:auto val="1"/>
        <c:lblAlgn val="ctr"/>
        <c:lblOffset val="100"/>
        <c:noMultiLvlLbl val="0"/>
      </c:catAx>
      <c:valAx>
        <c:axId val="17660355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031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352303783495657E-2"/>
          <c:y val="0.89842955390893509"/>
          <c:w val="0.87644395719047874"/>
          <c:h val="8.472196917568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9984842416916E-2"/>
          <c:y val="4.8319972476398868E-2"/>
          <c:w val="0.90634001515758311"/>
          <c:h val="0.7329936515292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PLHIV diagnosed</c:v>
                </c:pt>
              </c:strCache>
            </c:strRef>
          </c:tx>
          <c:spPr>
            <a:solidFill>
              <a:srgbClr val="45ACDA"/>
            </a:solidFill>
            <a:ln>
              <a:solidFill>
                <a:srgbClr val="45ACD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9458547229019576E-17"/>
                  <c:y val="0.1488282127524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613875644991434E-3"/>
                  <c:y val="0.18533324606913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566837783215661E-16"/>
                  <c:y val="0.213414040928090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0.67</c:v>
                </c:pt>
                <c:pt idx="1">
                  <c:v>0.7</c:v>
                </c:pt>
                <c:pt idx="2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9CB-4A4B-91CB-7ECB27B043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PLHIV diagnosed on ART</c:v>
                </c:pt>
              </c:strCache>
            </c:strRef>
          </c:tx>
          <c:spPr>
            <a:solidFill>
              <a:srgbClr val="EF4129"/>
            </a:solidFill>
            <a:ln>
              <a:solidFill>
                <a:srgbClr val="EF4129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0613875644991434E-3"/>
                  <c:y val="0.221838279385777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263959471674216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0.73</c:v>
                </c:pt>
                <c:pt idx="1">
                  <c:v>0.76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9CB-4A4B-91CB-7ECB27B043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PLHIV on ART virally suppressed</c:v>
                </c:pt>
              </c:strCache>
            </c:strRef>
          </c:tx>
          <c:spPr>
            <a:solidFill>
              <a:srgbClr val="F2B8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38686756301153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613875644991434E-3"/>
                  <c:y val="0.2499190742447371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9CB-4A4B-91CB-7ECB27B0438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227751289982868E-3"/>
                  <c:y val="0.26115139218832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9CB-4A4B-91CB-7ECB27B0438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0.78</c:v>
                </c:pt>
                <c:pt idx="1">
                  <c:v>0.8</c:v>
                </c:pt>
                <c:pt idx="2">
                  <c:v>0.81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9CB-4A4B-91CB-7ECB27B04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04336"/>
        <c:axId val="176604728"/>
      </c:barChart>
      <c:catAx>
        <c:axId val="17660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04728"/>
        <c:crosses val="autoZero"/>
        <c:auto val="1"/>
        <c:lblAlgn val="ctr"/>
        <c:lblOffset val="100"/>
        <c:noMultiLvlLbl val="0"/>
      </c:catAx>
      <c:valAx>
        <c:axId val="176604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60433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352303783495657E-2"/>
          <c:y val="0.89842955390893509"/>
          <c:w val="0.87644395719047874"/>
          <c:h val="8.4721969175689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PowerPoint]Sheet3'!$C$1</c:f>
              <c:strCache>
                <c:ptCount val="1"/>
                <c:pt idx="0">
                  <c:v>PLHIV diagnosed</c:v>
                </c:pt>
              </c:strCache>
            </c:strRef>
          </c:tx>
          <c:spPr>
            <a:solidFill>
              <a:srgbClr val="0099D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multiLvlStrRef>
              <c:f>'[Chart in Microsoft PowerPoint]Sheet3'!$A$2:$B$16</c:f>
              <c:multiLvlStrCache>
                <c:ptCount val="15"/>
                <c:lvl>
                  <c:pt idx="0">
                    <c:v>MSM</c:v>
                  </c:pt>
                  <c:pt idx="1">
                    <c:v>FSW</c:v>
                  </c:pt>
                  <c:pt idx="2">
                    <c:v>FSW</c:v>
                  </c:pt>
                  <c:pt idx="3">
                    <c:v>MSM</c:v>
                  </c:pt>
                  <c:pt idx="4">
                    <c:v>PWID</c:v>
                  </c:pt>
                  <c:pt idx="5">
                    <c:v>MSM</c:v>
                  </c:pt>
                  <c:pt idx="6">
                    <c:v>FSW</c:v>
                  </c:pt>
                  <c:pt idx="7">
                    <c:v>MSM</c:v>
                  </c:pt>
                  <c:pt idx="8">
                    <c:v>FSW</c:v>
                  </c:pt>
                  <c:pt idx="9">
                    <c:v>PWID</c:v>
                  </c:pt>
                  <c:pt idx="10">
                    <c:v>MSM</c:v>
                  </c:pt>
                  <c:pt idx="11">
                    <c:v>FSW</c:v>
                  </c:pt>
                  <c:pt idx="12">
                    <c:v>FSW</c:v>
                  </c:pt>
                  <c:pt idx="13">
                    <c:v>FSW</c:v>
                  </c:pt>
                  <c:pt idx="14">
                    <c:v>FSW</c:v>
                  </c:pt>
                </c:lvl>
                <c:lvl>
                  <c:pt idx="0">
                    <c:v>Burkina Faso</c:v>
                  </c:pt>
                  <c:pt idx="1">
                    <c:v>Burkina Faso</c:v>
                  </c:pt>
                  <c:pt idx="2">
                    <c:v>Cote d'Ivoire</c:v>
                  </c:pt>
                  <c:pt idx="3">
                    <c:v>Cote d'Ivoire</c:v>
                  </c:pt>
                  <c:pt idx="4">
                    <c:v>India</c:v>
                  </c:pt>
                  <c:pt idx="5">
                    <c:v>India</c:v>
                  </c:pt>
                  <c:pt idx="6">
                    <c:v>Malawi</c:v>
                  </c:pt>
                  <c:pt idx="7">
                    <c:v>Mozambique</c:v>
                  </c:pt>
                  <c:pt idx="8">
                    <c:v>Mozambique</c:v>
                  </c:pt>
                  <c:pt idx="9">
                    <c:v>Mozambique</c:v>
                  </c:pt>
                  <c:pt idx="10">
                    <c:v>Russia</c:v>
                  </c:pt>
                  <c:pt idx="11">
                    <c:v>South Africa</c:v>
                  </c:pt>
                  <c:pt idx="12">
                    <c:v>South Sudan</c:v>
                  </c:pt>
                  <c:pt idx="13">
                    <c:v>Togo</c:v>
                  </c:pt>
                  <c:pt idx="14">
                    <c:v>Zimbabwe</c:v>
                  </c:pt>
                </c:lvl>
              </c:multiLvlStrCache>
            </c:multiLvlStrRef>
          </c:cat>
          <c:val>
            <c:numRef>
              <c:f>'[Chart in Microsoft PowerPoint]Sheet3'!$C$2:$C$16</c:f>
              <c:numCache>
                <c:formatCode>General</c:formatCode>
                <c:ptCount val="15"/>
                <c:pt idx="0">
                  <c:v>18</c:v>
                </c:pt>
                <c:pt idx="1">
                  <c:v>38</c:v>
                </c:pt>
                <c:pt idx="4">
                  <c:v>36</c:v>
                </c:pt>
                <c:pt idx="5">
                  <c:v>44</c:v>
                </c:pt>
                <c:pt idx="6">
                  <c:v>80</c:v>
                </c:pt>
                <c:pt idx="7">
                  <c:v>9</c:v>
                </c:pt>
                <c:pt idx="8">
                  <c:v>22</c:v>
                </c:pt>
                <c:pt idx="9">
                  <c:v>22</c:v>
                </c:pt>
                <c:pt idx="10">
                  <c:v>20</c:v>
                </c:pt>
                <c:pt idx="11">
                  <c:v>83</c:v>
                </c:pt>
                <c:pt idx="12">
                  <c:v>57</c:v>
                </c:pt>
                <c:pt idx="13">
                  <c:v>20</c:v>
                </c:pt>
                <c:pt idx="1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11-43EA-9EC3-34E04EA90184}"/>
            </c:ext>
          </c:extLst>
        </c:ser>
        <c:ser>
          <c:idx val="1"/>
          <c:order val="1"/>
          <c:tx>
            <c:strRef>
              <c:f>'[Chart in Microsoft PowerPoint]Sheet3'!$D$1</c:f>
              <c:strCache>
                <c:ptCount val="1"/>
                <c:pt idx="0">
                  <c:v>PLHIV on ART</c:v>
                </c:pt>
              </c:strCache>
            </c:strRef>
          </c:tx>
          <c:spPr>
            <a:solidFill>
              <a:srgbClr val="EF4129"/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elete val="1"/>
          </c:dLbls>
          <c:cat>
            <c:multiLvlStrRef>
              <c:f>'[Chart in Microsoft PowerPoint]Sheet3'!$A$2:$B$16</c:f>
              <c:multiLvlStrCache>
                <c:ptCount val="15"/>
                <c:lvl>
                  <c:pt idx="0">
                    <c:v>MSM</c:v>
                  </c:pt>
                  <c:pt idx="1">
                    <c:v>FSW</c:v>
                  </c:pt>
                  <c:pt idx="2">
                    <c:v>FSW</c:v>
                  </c:pt>
                  <c:pt idx="3">
                    <c:v>MSM</c:v>
                  </c:pt>
                  <c:pt idx="4">
                    <c:v>PWID</c:v>
                  </c:pt>
                  <c:pt idx="5">
                    <c:v>MSM</c:v>
                  </c:pt>
                  <c:pt idx="6">
                    <c:v>FSW</c:v>
                  </c:pt>
                  <c:pt idx="7">
                    <c:v>MSM</c:v>
                  </c:pt>
                  <c:pt idx="8">
                    <c:v>FSW</c:v>
                  </c:pt>
                  <c:pt idx="9">
                    <c:v>PWID</c:v>
                  </c:pt>
                  <c:pt idx="10">
                    <c:v>MSM</c:v>
                  </c:pt>
                  <c:pt idx="11">
                    <c:v>FSW</c:v>
                  </c:pt>
                  <c:pt idx="12">
                    <c:v>FSW</c:v>
                  </c:pt>
                  <c:pt idx="13">
                    <c:v>FSW</c:v>
                  </c:pt>
                  <c:pt idx="14">
                    <c:v>FSW</c:v>
                  </c:pt>
                </c:lvl>
                <c:lvl>
                  <c:pt idx="0">
                    <c:v>Burkina Faso</c:v>
                  </c:pt>
                  <c:pt idx="1">
                    <c:v>Burkina Faso</c:v>
                  </c:pt>
                  <c:pt idx="2">
                    <c:v>Cote d'Ivoire</c:v>
                  </c:pt>
                  <c:pt idx="3">
                    <c:v>Cote d'Ivoire</c:v>
                  </c:pt>
                  <c:pt idx="4">
                    <c:v>India</c:v>
                  </c:pt>
                  <c:pt idx="5">
                    <c:v>India</c:v>
                  </c:pt>
                  <c:pt idx="6">
                    <c:v>Malawi</c:v>
                  </c:pt>
                  <c:pt idx="7">
                    <c:v>Mozambique</c:v>
                  </c:pt>
                  <c:pt idx="8">
                    <c:v>Mozambique</c:v>
                  </c:pt>
                  <c:pt idx="9">
                    <c:v>Mozambique</c:v>
                  </c:pt>
                  <c:pt idx="10">
                    <c:v>Russia</c:v>
                  </c:pt>
                  <c:pt idx="11">
                    <c:v>South Africa</c:v>
                  </c:pt>
                  <c:pt idx="12">
                    <c:v>South Sudan</c:v>
                  </c:pt>
                  <c:pt idx="13">
                    <c:v>Togo</c:v>
                  </c:pt>
                  <c:pt idx="14">
                    <c:v>Zimbabwe</c:v>
                  </c:pt>
                </c:lvl>
              </c:multiLvlStrCache>
            </c:multiLvlStrRef>
          </c:cat>
          <c:val>
            <c:numRef>
              <c:f>'[Chart in Microsoft PowerPoint]Sheet3'!$D$2:$D$16</c:f>
              <c:numCache>
                <c:formatCode>General</c:formatCode>
                <c:ptCount val="15"/>
                <c:pt idx="0">
                  <c:v>9</c:v>
                </c:pt>
                <c:pt idx="1">
                  <c:v>32</c:v>
                </c:pt>
                <c:pt idx="2">
                  <c:v>25</c:v>
                </c:pt>
                <c:pt idx="3">
                  <c:v>30</c:v>
                </c:pt>
                <c:pt idx="4">
                  <c:v>20</c:v>
                </c:pt>
                <c:pt idx="5">
                  <c:v>30</c:v>
                </c:pt>
                <c:pt idx="6">
                  <c:v>51</c:v>
                </c:pt>
                <c:pt idx="7">
                  <c:v>4</c:v>
                </c:pt>
                <c:pt idx="8">
                  <c:v>12</c:v>
                </c:pt>
                <c:pt idx="9">
                  <c:v>12</c:v>
                </c:pt>
                <c:pt idx="10">
                  <c:v>9</c:v>
                </c:pt>
                <c:pt idx="11">
                  <c:v>39</c:v>
                </c:pt>
                <c:pt idx="12">
                  <c:v>44</c:v>
                </c:pt>
                <c:pt idx="13">
                  <c:v>15</c:v>
                </c:pt>
                <c:pt idx="1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11-43EA-9EC3-34E04EA901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78723968"/>
        <c:axId val="178724360"/>
      </c:barChart>
      <c:catAx>
        <c:axId val="1787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24360"/>
        <c:crosses val="autoZero"/>
        <c:auto val="1"/>
        <c:lblAlgn val="ctr"/>
        <c:lblOffset val="100"/>
        <c:noMultiLvlLbl val="0"/>
      </c:catAx>
      <c:valAx>
        <c:axId val="178724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2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5390841393807"/>
          <c:y val="6.0233630482782664E-2"/>
          <c:w val="0.74315832313156294"/>
          <c:h val="0.71264494459932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New HIV Infections Male (15-24)</c:v>
                </c:pt>
              </c:strCache>
            </c:strRef>
          </c:tx>
          <c:spPr>
            <a:solidFill>
              <a:srgbClr val="0099D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EMR</c:v>
                </c:pt>
                <c:pt idx="1">
                  <c:v>WPR</c:v>
                </c:pt>
                <c:pt idx="2">
                  <c:v>EUR</c:v>
                </c:pt>
                <c:pt idx="3">
                  <c:v>AMR</c:v>
                </c:pt>
                <c:pt idx="4">
                  <c:v>SEAR</c:v>
                </c:pt>
                <c:pt idx="5">
                  <c:v>AFR</c:v>
                </c:pt>
              </c:strCache>
            </c:strRef>
          </c:cat>
          <c:val>
            <c:numRef>
              <c:f>Sheet1!$B$2:$B$7</c:f>
              <c:numCache>
                <c:formatCode>_-* #,##0_-;\-* #,##0_-;_-* "-"??_-;_-@_-</c:formatCode>
                <c:ptCount val="6"/>
                <c:pt idx="0">
                  <c:v>5300</c:v>
                </c:pt>
                <c:pt idx="1">
                  <c:v>17000</c:v>
                </c:pt>
                <c:pt idx="2">
                  <c:v>13000</c:v>
                </c:pt>
                <c:pt idx="3">
                  <c:v>34000</c:v>
                </c:pt>
                <c:pt idx="4">
                  <c:v>35000</c:v>
                </c:pt>
                <c:pt idx="5">
                  <c:v>140000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09-4327-8782-EE03526D96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New HIV Infections Female (15-24)</c:v>
                </c:pt>
              </c:strCache>
            </c:strRef>
          </c:tx>
          <c:spPr>
            <a:solidFill>
              <a:srgbClr val="EF4129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EMR</c:v>
                </c:pt>
                <c:pt idx="1">
                  <c:v>WPR</c:v>
                </c:pt>
                <c:pt idx="2">
                  <c:v>EUR</c:v>
                </c:pt>
                <c:pt idx="3">
                  <c:v>AMR</c:v>
                </c:pt>
                <c:pt idx="4">
                  <c:v>SEAR</c:v>
                </c:pt>
                <c:pt idx="5">
                  <c:v>AFR</c:v>
                </c:pt>
              </c:strCache>
            </c:strRef>
          </c:cat>
          <c:val>
            <c:numRef>
              <c:f>Sheet1!$C$2:$C$7</c:f>
              <c:numCache>
                <c:formatCode>_-* #,##0_-;\-* #,##0_-;_-* "-"??_-;_-@_-</c:formatCode>
                <c:ptCount val="6"/>
                <c:pt idx="0">
                  <c:v>4100</c:v>
                </c:pt>
                <c:pt idx="1">
                  <c:v>5600</c:v>
                </c:pt>
                <c:pt idx="2">
                  <c:v>11000</c:v>
                </c:pt>
                <c:pt idx="3">
                  <c:v>18000</c:v>
                </c:pt>
                <c:pt idx="4">
                  <c:v>23000</c:v>
                </c:pt>
                <c:pt idx="5">
                  <c:v>280000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09-4327-8782-EE03526D9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9529088"/>
        <c:axId val="9228172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# New Infections (15+)</c:v>
                </c:pt>
              </c:strCache>
            </c:strRef>
          </c:tx>
          <c:spPr>
            <a:ln w="28575" cap="rnd">
              <a:solidFill>
                <a:srgbClr val="E6A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EMR</c:v>
                </c:pt>
                <c:pt idx="1">
                  <c:v>WPR</c:v>
                </c:pt>
                <c:pt idx="2">
                  <c:v>EUR</c:v>
                </c:pt>
                <c:pt idx="3">
                  <c:v>AMR</c:v>
                </c:pt>
                <c:pt idx="4">
                  <c:v>SEAR</c:v>
                </c:pt>
                <c:pt idx="5">
                  <c:v>AFR</c:v>
                </c:pt>
              </c:strCache>
            </c:strRef>
          </c:cat>
          <c:val>
            <c:numRef>
              <c:f>Sheet1!$D$2:$D$7</c:f>
              <c:numCache>
                <c:formatCode>_-* #,##0_-;\-* #,##0_-;_-* "-"??_-;_-@_-</c:formatCode>
                <c:ptCount val="6"/>
                <c:pt idx="0">
                  <c:v>35000</c:v>
                </c:pt>
                <c:pt idx="1">
                  <c:v>100000</c:v>
                </c:pt>
                <c:pt idx="2">
                  <c:v>160000</c:v>
                </c:pt>
                <c:pt idx="3">
                  <c:v>150000</c:v>
                </c:pt>
                <c:pt idx="4">
                  <c:v>150000</c:v>
                </c:pt>
                <c:pt idx="5">
                  <c:v>1000000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909-4327-8782-EE03526D9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946608"/>
        <c:axId val="129946224"/>
      </c:lineChart>
      <c:catAx>
        <c:axId val="1295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2281720"/>
        <c:crosses val="autoZero"/>
        <c:auto val="1"/>
        <c:lblAlgn val="ctr"/>
        <c:lblOffset val="100"/>
        <c:noMultiLvlLbl val="0"/>
      </c:catAx>
      <c:valAx>
        <c:axId val="92281720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529088"/>
        <c:crosses val="autoZero"/>
        <c:crossBetween val="between"/>
      </c:valAx>
      <c:valAx>
        <c:axId val="129946224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946608"/>
        <c:crosses val="max"/>
        <c:crossBetween val="between"/>
      </c:valAx>
      <c:catAx>
        <c:axId val="12994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946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7925863959929E-3"/>
          <c:y val="0.86992958195117098"/>
          <c:w val="0.99522074136040073"/>
          <c:h val="9.9827468789689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0.09547</cdr:x>
      <cdr:y>0.12103</cdr:y>
    </cdr:from>
    <cdr:to>
      <cdr:x>1</cdr:x>
      <cdr:y>0.12103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C1E95996-222D-45A5-B3B8-9934DAD19E1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41978" y="622491"/>
          <a:ext cx="797737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>
              <a:lumMod val="50000"/>
            </a:schemeClr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0.87004</cdr:x>
      <cdr:y>0.04678</cdr:y>
    </cdr:from>
    <cdr:to>
      <cdr:x>0.98858</cdr:x>
      <cdr:y>0.11858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309CAD5B-3280-48A8-ACE7-32A2E14B0AE4}"/>
            </a:ext>
          </a:extLst>
        </cdr:cNvPr>
        <cdr:cNvSpPr/>
      </cdr:nvSpPr>
      <cdr:spPr>
        <a:xfrm xmlns:a="http://schemas.openxmlformats.org/drawingml/2006/main">
          <a:off x="7673155" y="240583"/>
          <a:ext cx="104549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>
                  <a:lumMod val="50000"/>
                </a:schemeClr>
              </a:solidFill>
            </a:rPr>
            <a:t>90-90-90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0.09547</cdr:x>
      <cdr:y>0.12103</cdr:y>
    </cdr:from>
    <cdr:to>
      <cdr:x>1</cdr:x>
      <cdr:y>0.12103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xmlns="" id="{C1E95996-222D-45A5-B3B8-9934DAD19E12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41978" y="622491"/>
          <a:ext cx="797737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>
              <a:lumMod val="50000"/>
            </a:schemeClr>
          </a:solidFill>
          <a:prstDash val="sysDot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0.87004</cdr:x>
      <cdr:y>0.04678</cdr:y>
    </cdr:from>
    <cdr:to>
      <cdr:x>0.98858</cdr:x>
      <cdr:y>0.11858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xmlns="" id="{309CAD5B-3280-48A8-ACE7-32A2E14B0AE4}"/>
            </a:ext>
          </a:extLst>
        </cdr:cNvPr>
        <cdr:cNvSpPr/>
      </cdr:nvSpPr>
      <cdr:spPr>
        <a:xfrm xmlns:a="http://schemas.openxmlformats.org/drawingml/2006/main">
          <a:off x="7673155" y="240583"/>
          <a:ext cx="1045495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b="1" dirty="0">
              <a:solidFill>
                <a:schemeClr val="tx2">
                  <a:lumMod val="50000"/>
                </a:schemeClr>
              </a:solidFill>
            </a:rPr>
            <a:t>90-90-90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84980-DEC8-464D-8D35-02BDA61BCF27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3593-9FCD-487C-BF73-97D6FE84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3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CEA1C-7C64-42E8-BF01-0806A10EFC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2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Calibri" pitchFamily="34" charset="0"/>
              </a:defRPr>
            </a:lvl1pPr>
            <a:lvl2pPr marL="702756" indent="-270291">
              <a:defRPr sz="1800">
                <a:solidFill>
                  <a:schemeClr val="tx1"/>
                </a:solidFill>
                <a:latin typeface="Calibri" pitchFamily="34" charset="0"/>
              </a:defRPr>
            </a:lvl2pPr>
            <a:lvl3pPr marL="1081164" indent="-216233"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513629" indent="-216233">
              <a:defRPr sz="1800">
                <a:solidFill>
                  <a:schemeClr val="tx1"/>
                </a:solidFill>
                <a:latin typeface="Calibri" pitchFamily="34" charset="0"/>
              </a:defRPr>
            </a:lvl4pPr>
            <a:lvl5pPr marL="1946095" indent="-216233">
              <a:defRPr sz="1800">
                <a:solidFill>
                  <a:schemeClr val="tx1"/>
                </a:solidFill>
                <a:latin typeface="Calibri" pitchFamily="34" charset="0"/>
              </a:defRPr>
            </a:lvl5pPr>
            <a:lvl6pPr marL="2378560" indent="-216233" defTabSz="86343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6pPr>
            <a:lvl7pPr marL="2811026" indent="-216233" defTabSz="86343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7pPr>
            <a:lvl8pPr marL="3243491" indent="-216233" defTabSz="86343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8pPr>
            <a:lvl9pPr marL="3675957" indent="-216233" defTabSz="86343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63430" fontAlgn="base">
              <a:spcBef>
                <a:spcPct val="0"/>
              </a:spcBef>
              <a:spcAft>
                <a:spcPct val="0"/>
              </a:spcAft>
              <a:defRPr/>
            </a:pPr>
            <a:fld id="{14A70711-AFA9-4A3B-A4E7-EF9179CDB599}" type="slidenum">
              <a:rPr lang="en-GB" altLang="en-US" sz="1200"/>
              <a:pPr defTabSz="86343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3622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HIV testing is an important gateway to treatment</a:t>
            </a:r>
            <a:r>
              <a:rPr lang="en-GB" baseline="0" dirty="0"/>
              <a:t> and prevention.</a:t>
            </a:r>
          </a:p>
          <a:p>
            <a:endParaRPr lang="en-GB" baseline="0" dirty="0"/>
          </a:p>
          <a:p>
            <a:r>
              <a:rPr lang="en-GB" baseline="0" dirty="0"/>
              <a:t>Following an HIV test:</a:t>
            </a:r>
          </a:p>
          <a:p>
            <a:endParaRPr lang="en-GB" baseline="0" dirty="0"/>
          </a:p>
          <a:p>
            <a:r>
              <a:rPr lang="en-GB" baseline="0" dirty="0"/>
              <a:t>Those who test negative can be linked to effective HIV methods, e.g. voluntary male medical circumcision, pre exposure prophylaxis, harm reduction and condoms</a:t>
            </a:r>
          </a:p>
          <a:p>
            <a:endParaRPr lang="en-GB" baseline="0" dirty="0"/>
          </a:p>
          <a:p>
            <a:r>
              <a:rPr lang="en-GB" dirty="0"/>
              <a:t>Those who test positive can</a:t>
            </a:r>
            <a:r>
              <a:rPr lang="en-GB" baseline="0" dirty="0"/>
              <a:t> be linked to lifesaving treatment</a:t>
            </a:r>
          </a:p>
          <a:p>
            <a:endParaRPr lang="en-GB" baseline="0" dirty="0"/>
          </a:p>
          <a:p>
            <a:r>
              <a:rPr lang="en-GB" baseline="0" dirty="0"/>
              <a:t>There are many different approaches: In facility settings, community-settings or through self-testing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A7642-9286-4AD8-BE1D-26A9F890CF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6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8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99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18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5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7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0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9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3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69AE-7A8C-4FFF-9F40-049AA0E66C6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57B7-C7BE-470E-9733-804598BDC7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4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54" y="1589"/>
          <a:ext cx="151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" y="1589"/>
                        <a:ext cx="1511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115888"/>
            <a:ext cx="9162000" cy="228600"/>
          </a:xfrm>
          <a:prstGeom prst="rect">
            <a:avLst/>
          </a:prstGeom>
          <a:solidFill>
            <a:srgbClr val="B0120E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59" tIns="38930" rIns="77859" bIns="38930" anchor="ctr"/>
          <a:lstStyle/>
          <a:p>
            <a:pPr defTabSz="778609"/>
            <a:endParaRPr lang="en-US" sz="15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" name="Title Placeholder 32"/>
          <p:cNvSpPr>
            <a:spLocks noGrp="1"/>
          </p:cNvSpPr>
          <p:nvPr>
            <p:ph type="title"/>
          </p:nvPr>
        </p:nvSpPr>
        <p:spPr>
          <a:xfrm>
            <a:off x="422031" y="359647"/>
            <a:ext cx="8301046" cy="831600"/>
          </a:xfrm>
          <a:prstGeom prst="rect">
            <a:avLst/>
          </a:prstGeom>
        </p:spPr>
        <p:txBody>
          <a:bodyPr vert="horz" lIns="0" tIns="38930" rIns="0" bIns="38930" rtlCol="0" anchor="ctr" anchorCtr="0">
            <a:noAutofit/>
          </a:bodyPr>
          <a:lstStyle/>
          <a:p>
            <a:pPr marL="0" marR="0" lvl="0" indent="0" algn="l" defTabSz="7786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98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778609" rtl="0" eaLnBrk="1" latinLnBrk="0" hangingPunct="1">
        <a:spcBef>
          <a:spcPct val="0"/>
        </a:spcBef>
        <a:buNone/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0" indent="0" algn="l" defTabSz="778609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indent="-194664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71980" indent="-198706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5" indent="-196001" algn="l" defTabSz="778609" rtl="0" eaLnBrk="1" latinLnBrk="0" hangingPunct="1">
        <a:spcBef>
          <a:spcPct val="20000"/>
        </a:spcBef>
        <a:buClr>
          <a:srgbClr val="B0120E"/>
        </a:buClr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1162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0489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9785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9098" indent="-194664" algn="l" defTabSz="77860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32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609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7921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216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6543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5825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5137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4434" algn="l" defTabSz="77860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fferentiatedcar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29B54-3B99-457D-9E1F-5E96FBEE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0" y="5727859"/>
            <a:ext cx="8966579" cy="980409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ED1C24"/>
                </a:solidFill>
              </a:rPr>
              <a:t>CHERYL JOHNSON</a:t>
            </a:r>
            <a:br>
              <a:rPr lang="en-US" sz="1600" b="1" dirty="0">
                <a:solidFill>
                  <a:srgbClr val="ED1C24"/>
                </a:solidFill>
              </a:rPr>
            </a:br>
            <a:r>
              <a:rPr lang="en-US" sz="1600" b="1" dirty="0">
                <a:solidFill>
                  <a:srgbClr val="ED1C24"/>
                </a:solidFill>
              </a:rPr>
              <a:t>WORLD HEALTH ORGANIZATION</a:t>
            </a:r>
            <a:br>
              <a:rPr lang="en-US" sz="1600" b="1" dirty="0">
                <a:solidFill>
                  <a:srgbClr val="ED1C24"/>
                </a:solidFill>
              </a:rPr>
            </a:br>
            <a:r>
              <a:rPr lang="en-US" sz="1600" b="1" dirty="0">
                <a:solidFill>
                  <a:srgbClr val="ED1C24"/>
                </a:solidFill>
              </a:rPr>
              <a:t>HIV AND HEPATITIS DEPARTMENT</a:t>
            </a:r>
            <a:br>
              <a:rPr lang="en-US" sz="1600" b="1" dirty="0">
                <a:solidFill>
                  <a:srgbClr val="ED1C24"/>
                </a:solidFill>
              </a:rPr>
            </a:br>
            <a:r>
              <a:rPr lang="en-US" sz="1600" b="1" dirty="0">
                <a:solidFill>
                  <a:srgbClr val="ED1C24"/>
                </a:solidFill>
              </a:rPr>
              <a:t>23 JULY 2018</a:t>
            </a:r>
            <a:endParaRPr lang="en-US" sz="1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C7543C-E086-4F53-9C95-F27EACA66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433" y="2832280"/>
            <a:ext cx="8502555" cy="2000612"/>
          </a:xfrm>
        </p:spPr>
        <p:txBody>
          <a:bodyPr>
            <a:normAutofit/>
          </a:bodyPr>
          <a:lstStyle/>
          <a:p>
            <a:r>
              <a:rPr lang="fr-CH" sz="4400" b="1" dirty="0" err="1">
                <a:solidFill>
                  <a:srgbClr val="0099D2"/>
                </a:solidFill>
              </a:rPr>
              <a:t>Overview</a:t>
            </a:r>
            <a:r>
              <a:rPr lang="fr-CH" sz="4400" b="1" dirty="0">
                <a:solidFill>
                  <a:srgbClr val="0099D2"/>
                </a:solidFill>
              </a:rPr>
              <a:t> of importance and </a:t>
            </a:r>
            <a:r>
              <a:rPr lang="fr-CH" sz="4400" b="1" dirty="0" err="1">
                <a:solidFill>
                  <a:srgbClr val="0099D2"/>
                </a:solidFill>
              </a:rPr>
              <a:t>emerging</a:t>
            </a:r>
            <a:r>
              <a:rPr lang="fr-CH" sz="4400" b="1" dirty="0">
                <a:solidFill>
                  <a:srgbClr val="0099D2"/>
                </a:solidFill>
              </a:rPr>
              <a:t> innovations for </a:t>
            </a:r>
            <a:r>
              <a:rPr lang="fr-CH" sz="4400" b="1" dirty="0" err="1">
                <a:solidFill>
                  <a:srgbClr val="0099D2"/>
                </a:solidFill>
              </a:rPr>
              <a:t>testing</a:t>
            </a:r>
            <a:r>
              <a:rPr lang="fr-CH" sz="4400" b="1" dirty="0">
                <a:solidFill>
                  <a:srgbClr val="0099D2"/>
                </a:solidFill>
              </a:rPr>
              <a:t> and linkage</a:t>
            </a:r>
            <a:endParaRPr lang="en-GB" sz="4400" b="1" dirty="0">
              <a:solidFill>
                <a:srgbClr val="0099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3FFF3B-0CE7-4C03-AA05-EE0207CF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536" y="6243502"/>
            <a:ext cx="1636296" cy="4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182" y="13983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Innovate with service delivery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Differentiated HIV testing services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Screen Shot 2018-06-28 at 16.33.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008" b="-13008"/>
          <a:stretch>
            <a:fillRect/>
          </a:stretch>
        </p:blipFill>
        <p:spPr>
          <a:xfrm>
            <a:off x="288246" y="855628"/>
            <a:ext cx="8817028" cy="4849026"/>
          </a:xfrm>
        </p:spPr>
      </p:pic>
      <p:pic>
        <p:nvPicPr>
          <p:cNvPr id="5" name="Picture 4" descr="Screen Shot 2018-06-28 at 16.33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46" y="5214516"/>
            <a:ext cx="8686800" cy="437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309183-5DBD-40F3-869B-9F7018030380}"/>
              </a:ext>
            </a:extLst>
          </p:cNvPr>
          <p:cNvSpPr/>
          <p:nvPr/>
        </p:nvSpPr>
        <p:spPr>
          <a:xfrm>
            <a:off x="155724" y="5991261"/>
            <a:ext cx="5002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It’s time to test differently launched at AIDS 2018</a:t>
            </a:r>
          </a:p>
          <a:p>
            <a:r>
              <a:rPr lang="en-GB" i="1" dirty="0"/>
              <a:t>Go to: </a:t>
            </a:r>
            <a:r>
              <a:rPr lang="en-GB" i="1" dirty="0">
                <a:hlinkClick r:id="rId4"/>
              </a:rPr>
              <a:t>http://www.differentiatedcare.org/</a:t>
            </a:r>
            <a:r>
              <a:rPr lang="en-GB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007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FFF92F-7C9F-498C-85E4-02AB8D5D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Time to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innovate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for 2030!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Image result for innovate">
            <a:extLst>
              <a:ext uri="{FF2B5EF4-FFF2-40B4-BE49-F238E27FC236}">
                <a16:creationId xmlns:a16="http://schemas.microsoft.com/office/drawing/2014/main" xmlns="" id="{256693F9-2467-42CA-B257-8205C82B8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Why itâs never too late to innovate.">
            <a:extLst>
              <a:ext uri="{FF2B5EF4-FFF2-40B4-BE49-F238E27FC236}">
                <a16:creationId xmlns:a16="http://schemas.microsoft.com/office/drawing/2014/main" xmlns="" id="{8C4793EC-2542-41F0-A7F7-E3B21BDA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4" y="1807265"/>
            <a:ext cx="8158831" cy="41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8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D0A924-B971-477B-91FB-799C088AE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93" y="1693814"/>
            <a:ext cx="1305535" cy="2500520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4DDB7-25E2-443A-A2F3-679C150B7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9" y="1693814"/>
            <a:ext cx="2582469" cy="501178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E65A65-2063-4DE2-9282-8CA1D34A382C}"/>
              </a:ext>
            </a:extLst>
          </p:cNvPr>
          <p:cNvGrpSpPr/>
          <p:nvPr/>
        </p:nvGrpSpPr>
        <p:grpSpPr>
          <a:xfrm>
            <a:off x="4149028" y="3669538"/>
            <a:ext cx="4863779" cy="3036062"/>
            <a:chOff x="4280221" y="1522686"/>
            <a:chExt cx="4863779" cy="30360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6BF050F-D484-4F8D-8247-3033F5262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0221" y="1522686"/>
              <a:ext cx="4863779" cy="30360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2A047E9-2FED-49BC-949B-F398AC492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76479" y="4214191"/>
              <a:ext cx="1041746" cy="344557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184623-CB60-409D-ABB3-E06DB3BB6747}"/>
              </a:ext>
            </a:extLst>
          </p:cNvPr>
          <p:cNvSpPr/>
          <p:nvPr/>
        </p:nvSpPr>
        <p:spPr>
          <a:xfrm>
            <a:off x="1190381" y="223640"/>
            <a:ext cx="65806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fr-CH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innovating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r>
              <a:rPr lang="fr-CH" sz="44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GB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A653F7-FC73-4CDA-831A-11D9933FCD2C}"/>
              </a:ext>
            </a:extLst>
          </p:cNvPr>
          <p:cNvSpPr/>
          <p:nvPr/>
        </p:nvSpPr>
        <p:spPr>
          <a:xfrm>
            <a:off x="4427697" y="1531248"/>
            <a:ext cx="4532102" cy="19851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Search “WHO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” and “WHO HTS Info” </a:t>
            </a:r>
          </a:p>
          <a:p>
            <a:endParaRPr lang="en-GB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In Google Play or App Store</a:t>
            </a:r>
          </a:p>
          <a:p>
            <a:endParaRPr lang="fr-CH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vailable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online or offline – everywhere!</a:t>
            </a:r>
          </a:p>
          <a:p>
            <a:endParaRPr lang="fr-CH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ownload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then share!</a:t>
            </a:r>
          </a:p>
        </p:txBody>
      </p:sp>
    </p:spTree>
    <p:extLst>
      <p:ext uri="{BB962C8B-B14F-4D97-AF65-F5344CB8AC3E}">
        <p14:creationId xmlns:p14="http://schemas.microsoft.com/office/powerpoint/2010/main" val="423940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0C466F7-4BF4-4A57-8E28-1D67E02F9965}"/>
              </a:ext>
            </a:extLst>
          </p:cNvPr>
          <p:cNvSpPr txBox="1">
            <a:spLocks/>
          </p:cNvSpPr>
          <p:nvPr/>
        </p:nvSpPr>
        <p:spPr>
          <a:xfrm>
            <a:off x="0" y="235896"/>
            <a:ext cx="9144000" cy="670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Progress toward the 90-90-90, 2015-2017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ABF0A6-BCE6-4373-89FF-CFD60D949C65}"/>
              </a:ext>
            </a:extLst>
          </p:cNvPr>
          <p:cNvSpPr/>
          <p:nvPr/>
        </p:nvSpPr>
        <p:spPr>
          <a:xfrm>
            <a:off x="508312" y="841845"/>
            <a:ext cx="8495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45A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million people living with HIV (PLHIV) remain undiagnosed</a:t>
            </a:r>
            <a:endParaRPr lang="en-GB" sz="2000" b="1" i="1" dirty="0">
              <a:solidFill>
                <a:srgbClr val="45A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21807E-EA10-4E16-88B5-FBC5AD8EA961}"/>
              </a:ext>
            </a:extLst>
          </p:cNvPr>
          <p:cNvSpPr/>
          <p:nvPr/>
        </p:nvSpPr>
        <p:spPr>
          <a:xfrm>
            <a:off x="181510" y="6506856"/>
            <a:ext cx="114326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i="1" dirty="0">
                <a:latin typeface="Arial" panose="020B0604020202020204" pitchFamily="34" charset="0"/>
                <a:cs typeface="Arial" panose="020B0604020202020204" pitchFamily="34" charset="0"/>
              </a:rPr>
              <a:t>Source: UNAIDS 2018</a:t>
            </a:r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47FB32-954B-4471-A4B5-F44ED22F0E32}"/>
              </a:ext>
            </a:extLst>
          </p:cNvPr>
          <p:cNvSpPr/>
          <p:nvPr/>
        </p:nvSpPr>
        <p:spPr>
          <a:xfrm>
            <a:off x="4429125" y="3441874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568611-E3B3-4A82-8471-52FA10AD1AE1}"/>
              </a:ext>
            </a:extLst>
          </p:cNvPr>
          <p:cNvSpPr/>
          <p:nvPr/>
        </p:nvSpPr>
        <p:spPr>
          <a:xfrm>
            <a:off x="7229475" y="3829050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54F05B81-948E-4A4A-84E0-6DEDC416EE17}"/>
              </a:ext>
            </a:extLst>
          </p:cNvPr>
          <p:cNvGraphicFramePr/>
          <p:nvPr>
            <p:extLst/>
          </p:nvPr>
        </p:nvGraphicFramePr>
        <p:xfrm>
          <a:off x="184717" y="1363579"/>
          <a:ext cx="8819348" cy="514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757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A0C466F7-4BF4-4A57-8E28-1D67E02F9965}"/>
              </a:ext>
            </a:extLst>
          </p:cNvPr>
          <p:cNvSpPr txBox="1">
            <a:spLocks/>
          </p:cNvSpPr>
          <p:nvPr/>
        </p:nvSpPr>
        <p:spPr>
          <a:xfrm>
            <a:off x="0" y="235896"/>
            <a:ext cx="9144000" cy="67094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Progress toward the 90-90-90, 2015-2017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ABF0A6-BCE6-4373-89FF-CFD60D949C65}"/>
              </a:ext>
            </a:extLst>
          </p:cNvPr>
          <p:cNvSpPr/>
          <p:nvPr/>
        </p:nvSpPr>
        <p:spPr>
          <a:xfrm>
            <a:off x="508312" y="841845"/>
            <a:ext cx="8495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45AC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 million people living with HIV (PLHIV) remain undiagnosed</a:t>
            </a:r>
            <a:endParaRPr lang="en-GB" sz="2000" b="1" i="1" dirty="0">
              <a:solidFill>
                <a:srgbClr val="45AC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21807E-EA10-4E16-88B5-FBC5AD8EA961}"/>
              </a:ext>
            </a:extLst>
          </p:cNvPr>
          <p:cNvSpPr/>
          <p:nvPr/>
        </p:nvSpPr>
        <p:spPr>
          <a:xfrm>
            <a:off x="181510" y="6506856"/>
            <a:ext cx="1143262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i="1" dirty="0">
                <a:latin typeface="Arial" panose="020B0604020202020204" pitchFamily="34" charset="0"/>
                <a:cs typeface="Arial" panose="020B0604020202020204" pitchFamily="34" charset="0"/>
              </a:rPr>
              <a:t>Source: UNAIDS 2018</a:t>
            </a:r>
            <a:endParaRPr lang="en-GB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47FB32-954B-4471-A4B5-F44ED22F0E32}"/>
              </a:ext>
            </a:extLst>
          </p:cNvPr>
          <p:cNvSpPr/>
          <p:nvPr/>
        </p:nvSpPr>
        <p:spPr>
          <a:xfrm>
            <a:off x="4429125" y="3441874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568611-E3B3-4A82-8471-52FA10AD1AE1}"/>
              </a:ext>
            </a:extLst>
          </p:cNvPr>
          <p:cNvSpPr/>
          <p:nvPr/>
        </p:nvSpPr>
        <p:spPr>
          <a:xfrm>
            <a:off x="7229475" y="3829050"/>
            <a:ext cx="1000125" cy="385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xmlns="" id="{54F05B81-948E-4A4A-84E0-6DEDC416E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733133"/>
              </p:ext>
            </p:extLst>
          </p:nvPr>
        </p:nvGraphicFramePr>
        <p:xfrm>
          <a:off x="184717" y="1363579"/>
          <a:ext cx="8819348" cy="514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xmlns="" id="{560DE5C1-65D8-47BC-A260-D5635F8CEA81}"/>
              </a:ext>
            </a:extLst>
          </p:cNvPr>
          <p:cNvSpPr/>
          <p:nvPr/>
        </p:nvSpPr>
        <p:spPr>
          <a:xfrm>
            <a:off x="6705600" y="2120348"/>
            <a:ext cx="1285461" cy="33793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9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9A2B523F-005E-426F-90C1-5948A463D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11" y="603519"/>
            <a:ext cx="8422106" cy="66543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those unreached are 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populations</a:t>
            </a:r>
            <a:b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CC838B-EED9-42FA-814D-C0141BB2CB8F}"/>
              </a:ext>
            </a:extLst>
          </p:cNvPr>
          <p:cNvSpPr txBox="1"/>
          <p:nvPr/>
        </p:nvSpPr>
        <p:spPr>
          <a:xfrm>
            <a:off x="0" y="6409582"/>
            <a:ext cx="779197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5" i="1" dirty="0">
                <a:latin typeface="Arial" panose="020B0604020202020204" pitchFamily="34" charset="0"/>
                <a:cs typeface="Arial" panose="020B0604020202020204" pitchFamily="34" charset="0"/>
              </a:rPr>
              <a:t>Special analysis using UNAIDS Global AIDS Monitoring data vs available key population data (data published in peer reviewed journals and IBBS) matched for year</a:t>
            </a:r>
            <a:endParaRPr lang="en-US" sz="975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3C92B5-14F9-4A39-99F3-49FAA2C13804}"/>
              </a:ext>
            </a:extLst>
          </p:cNvPr>
          <p:cNvGrpSpPr/>
          <p:nvPr/>
        </p:nvGrpSpPr>
        <p:grpSpPr>
          <a:xfrm>
            <a:off x="92765" y="2470863"/>
            <a:ext cx="9051236" cy="3436075"/>
            <a:chOff x="1" y="1378455"/>
            <a:chExt cx="12192000" cy="411228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xmlns="" id="{E4336560-F843-4080-8832-E7FAD07A594B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" y="1378455"/>
            <a:ext cx="12192000" cy="40095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1201A37-57F8-46FD-8CB8-A2C24328AD10}"/>
                </a:ext>
              </a:extLst>
            </p:cNvPr>
            <p:cNvSpPr/>
            <p:nvPr/>
          </p:nvSpPr>
          <p:spPr>
            <a:xfrm>
              <a:off x="635761" y="5063455"/>
              <a:ext cx="1622245" cy="397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Burkina Faso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76D8D6C-894F-4606-B024-FAEE9CF9D741}"/>
                </a:ext>
              </a:extLst>
            </p:cNvPr>
            <p:cNvSpPr/>
            <p:nvPr/>
          </p:nvSpPr>
          <p:spPr>
            <a:xfrm>
              <a:off x="3913709" y="5097187"/>
              <a:ext cx="1464120" cy="386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India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3DB225E-32CE-4452-8E91-B698121A7E0E}"/>
                </a:ext>
              </a:extLst>
            </p:cNvPr>
            <p:cNvSpPr/>
            <p:nvPr/>
          </p:nvSpPr>
          <p:spPr>
            <a:xfrm>
              <a:off x="5775693" y="5152512"/>
              <a:ext cx="2453906" cy="338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Mozambique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8D64F2B-C3F5-4F2C-8056-146CFFB6AE44}"/>
                </a:ext>
              </a:extLst>
            </p:cNvPr>
            <p:cNvSpPr/>
            <p:nvPr/>
          </p:nvSpPr>
          <p:spPr>
            <a:xfrm>
              <a:off x="8165839" y="5120792"/>
              <a:ext cx="923249" cy="339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Russia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257E427-DB6C-4C5D-A7C6-15F5DB0C8C7C}"/>
                </a:ext>
              </a:extLst>
            </p:cNvPr>
            <p:cNvSpPr/>
            <p:nvPr/>
          </p:nvSpPr>
          <p:spPr>
            <a:xfrm>
              <a:off x="8964645" y="5105843"/>
              <a:ext cx="917924" cy="38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 </a:t>
              </a:r>
            </a:p>
            <a:p>
              <a:pPr algn="ctr"/>
              <a:r>
                <a:rPr lang="fr-CH" sz="975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Africa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2FC15DD-D157-4CAF-9B0F-959580DC796A}"/>
                </a:ext>
              </a:extLst>
            </p:cNvPr>
            <p:cNvSpPr/>
            <p:nvPr/>
          </p:nvSpPr>
          <p:spPr>
            <a:xfrm>
              <a:off x="10499329" y="5119367"/>
              <a:ext cx="735968" cy="269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Togo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118EB781-E89F-4C34-8325-F72C04E23C61}"/>
                </a:ext>
              </a:extLst>
            </p:cNvPr>
            <p:cNvSpPr/>
            <p:nvPr/>
          </p:nvSpPr>
          <p:spPr>
            <a:xfrm>
              <a:off x="11123784" y="5104931"/>
              <a:ext cx="1068217" cy="3020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Zimbabwe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022A9A02-C956-4F0A-A170-10998071E341}"/>
                </a:ext>
              </a:extLst>
            </p:cNvPr>
            <p:cNvSpPr/>
            <p:nvPr/>
          </p:nvSpPr>
          <p:spPr>
            <a:xfrm>
              <a:off x="9676346" y="5055925"/>
              <a:ext cx="928126" cy="387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 </a:t>
              </a:r>
            </a:p>
            <a:p>
              <a:pPr algn="ctr"/>
              <a:r>
                <a:rPr lang="fr-CH" sz="975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Sudan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7D87034-A076-4682-89D9-84CFF73AB788}"/>
                </a:ext>
              </a:extLst>
            </p:cNvPr>
            <p:cNvSpPr/>
            <p:nvPr/>
          </p:nvSpPr>
          <p:spPr>
            <a:xfrm>
              <a:off x="5202988" y="5063455"/>
              <a:ext cx="1160789" cy="427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Malawi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B5C8CD1-C133-457F-9B6F-3B588F242434}"/>
                </a:ext>
              </a:extLst>
            </p:cNvPr>
            <p:cNvSpPr/>
            <p:nvPr/>
          </p:nvSpPr>
          <p:spPr>
            <a:xfrm>
              <a:off x="2203646" y="5073210"/>
              <a:ext cx="1710062" cy="387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975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Cote d’Ivoire</a:t>
              </a:r>
              <a:endParaRPr lang="en-GB" sz="97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BA3BEC0-CBA7-4E52-AD4E-0F9DF5315D0A}"/>
              </a:ext>
            </a:extLst>
          </p:cNvPr>
          <p:cNvCxnSpPr>
            <a:cxnSpLocks/>
          </p:cNvCxnSpPr>
          <p:nvPr/>
        </p:nvCxnSpPr>
        <p:spPr>
          <a:xfrm>
            <a:off x="714375" y="3675737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5B093E2-0D73-4D2B-8BD9-231AB1BD6665}"/>
              </a:ext>
            </a:extLst>
          </p:cNvPr>
          <p:cNvSpPr/>
          <p:nvPr/>
        </p:nvSpPr>
        <p:spPr>
          <a:xfrm>
            <a:off x="739263" y="3451542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3907453-D682-4E63-BFDC-D7A7E73CD945}"/>
              </a:ext>
            </a:extLst>
          </p:cNvPr>
          <p:cNvCxnSpPr>
            <a:cxnSpLocks/>
          </p:cNvCxnSpPr>
          <p:nvPr/>
        </p:nvCxnSpPr>
        <p:spPr>
          <a:xfrm>
            <a:off x="1814513" y="3903799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BF108AF0-336A-4C63-A59E-CF84D55B0AC3}"/>
              </a:ext>
            </a:extLst>
          </p:cNvPr>
          <p:cNvSpPr/>
          <p:nvPr/>
        </p:nvSpPr>
        <p:spPr>
          <a:xfrm>
            <a:off x="1853688" y="3679603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0979CDC9-A2D1-45A0-AA45-BD4E8DD72B57}"/>
              </a:ext>
            </a:extLst>
          </p:cNvPr>
          <p:cNvCxnSpPr>
            <a:cxnSpLocks/>
          </p:cNvCxnSpPr>
          <p:nvPr/>
        </p:nvCxnSpPr>
        <p:spPr>
          <a:xfrm>
            <a:off x="2998268" y="4165112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6FFF137-4E37-45E5-9ED3-5A1171F2C8E6}"/>
              </a:ext>
            </a:extLst>
          </p:cNvPr>
          <p:cNvSpPr/>
          <p:nvPr/>
        </p:nvSpPr>
        <p:spPr>
          <a:xfrm>
            <a:off x="2966006" y="3927664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7E7D41D5-5581-4FEB-9FB7-1F001A6881CC}"/>
              </a:ext>
            </a:extLst>
          </p:cNvPr>
          <p:cNvCxnSpPr>
            <a:cxnSpLocks/>
          </p:cNvCxnSpPr>
          <p:nvPr/>
        </p:nvCxnSpPr>
        <p:spPr>
          <a:xfrm>
            <a:off x="4184331" y="3532540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D771AEB-64F9-48D3-8181-710EC6037AF4}"/>
              </a:ext>
            </a:extLst>
          </p:cNvPr>
          <p:cNvCxnSpPr>
            <a:cxnSpLocks/>
          </p:cNvCxnSpPr>
          <p:nvPr/>
        </p:nvCxnSpPr>
        <p:spPr>
          <a:xfrm>
            <a:off x="4214483" y="3835684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23D7ABA-DF60-4FE3-9139-38883094BF3F}"/>
              </a:ext>
            </a:extLst>
          </p:cNvPr>
          <p:cNvSpPr/>
          <p:nvPr/>
        </p:nvSpPr>
        <p:spPr>
          <a:xfrm>
            <a:off x="4194931" y="3308345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67771F0F-394F-4469-9544-411DA2FEB8B8}"/>
              </a:ext>
            </a:extLst>
          </p:cNvPr>
          <p:cNvSpPr/>
          <p:nvPr/>
        </p:nvSpPr>
        <p:spPr>
          <a:xfrm>
            <a:off x="4251586" y="3611489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B05A8EF-C7D8-44F1-9DDD-7E724D5EDE9A}"/>
              </a:ext>
            </a:extLst>
          </p:cNvPr>
          <p:cNvCxnSpPr>
            <a:cxnSpLocks/>
          </p:cNvCxnSpPr>
          <p:nvPr/>
        </p:nvCxnSpPr>
        <p:spPr>
          <a:xfrm>
            <a:off x="5381962" y="3582385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3464A0D9-6FE3-4828-8B95-3E4EAD62539B}"/>
              </a:ext>
            </a:extLst>
          </p:cNvPr>
          <p:cNvCxnSpPr>
            <a:cxnSpLocks/>
          </p:cNvCxnSpPr>
          <p:nvPr/>
        </p:nvCxnSpPr>
        <p:spPr>
          <a:xfrm>
            <a:off x="5364817" y="3785267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9C03BE8-DCD9-4D54-8140-156052C42351}"/>
              </a:ext>
            </a:extLst>
          </p:cNvPr>
          <p:cNvSpPr/>
          <p:nvPr/>
        </p:nvSpPr>
        <p:spPr>
          <a:xfrm>
            <a:off x="5406850" y="3358189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7D109455-DA18-4300-A32E-4F657D9CF654}"/>
              </a:ext>
            </a:extLst>
          </p:cNvPr>
          <p:cNvSpPr/>
          <p:nvPr/>
        </p:nvSpPr>
        <p:spPr>
          <a:xfrm>
            <a:off x="5392562" y="3583932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57B9D4EC-E35C-4B40-887E-C81D46ACAB18}"/>
              </a:ext>
            </a:extLst>
          </p:cNvPr>
          <p:cNvCxnSpPr>
            <a:cxnSpLocks/>
          </p:cNvCxnSpPr>
          <p:nvPr/>
        </p:nvCxnSpPr>
        <p:spPr>
          <a:xfrm>
            <a:off x="6956979" y="3121919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BBC5D7B-F62E-456F-8CBF-960600112D42}"/>
              </a:ext>
            </a:extLst>
          </p:cNvPr>
          <p:cNvCxnSpPr>
            <a:cxnSpLocks/>
          </p:cNvCxnSpPr>
          <p:nvPr/>
        </p:nvCxnSpPr>
        <p:spPr>
          <a:xfrm>
            <a:off x="6971265" y="3960158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CCD90CF-DB97-48C4-AFC8-ACD719E763E7}"/>
              </a:ext>
            </a:extLst>
          </p:cNvPr>
          <p:cNvSpPr/>
          <p:nvPr/>
        </p:nvSpPr>
        <p:spPr>
          <a:xfrm>
            <a:off x="6981867" y="2897723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C2898A1-C58C-4034-85CD-DDBD6657000B}"/>
              </a:ext>
            </a:extLst>
          </p:cNvPr>
          <p:cNvSpPr/>
          <p:nvPr/>
        </p:nvSpPr>
        <p:spPr>
          <a:xfrm>
            <a:off x="7010440" y="3735963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0A0739E-FCDC-4C15-8E15-E08846D40AFD}"/>
              </a:ext>
            </a:extLst>
          </p:cNvPr>
          <p:cNvCxnSpPr>
            <a:cxnSpLocks/>
          </p:cNvCxnSpPr>
          <p:nvPr/>
        </p:nvCxnSpPr>
        <p:spPr>
          <a:xfrm>
            <a:off x="8050903" y="3576218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2E692E2-2A8C-4999-9CC5-E405339DE340}"/>
              </a:ext>
            </a:extLst>
          </p:cNvPr>
          <p:cNvCxnSpPr>
            <a:cxnSpLocks/>
          </p:cNvCxnSpPr>
          <p:nvPr/>
        </p:nvCxnSpPr>
        <p:spPr>
          <a:xfrm>
            <a:off x="8088594" y="3845609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845EF208-2A04-431F-A9A2-36A4CB26149B}"/>
              </a:ext>
            </a:extLst>
          </p:cNvPr>
          <p:cNvSpPr/>
          <p:nvPr/>
        </p:nvSpPr>
        <p:spPr>
          <a:xfrm>
            <a:off x="8075791" y="3352022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EC92C9EA-BA76-46B6-BCEA-25FD97A1EA27}"/>
              </a:ext>
            </a:extLst>
          </p:cNvPr>
          <p:cNvSpPr/>
          <p:nvPr/>
        </p:nvSpPr>
        <p:spPr>
          <a:xfrm>
            <a:off x="8127769" y="3649989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AF2A08B5-3C86-4A5B-A372-FC648EB66168}"/>
              </a:ext>
            </a:extLst>
          </p:cNvPr>
          <p:cNvCxnSpPr>
            <a:cxnSpLocks/>
          </p:cNvCxnSpPr>
          <p:nvPr/>
        </p:nvCxnSpPr>
        <p:spPr>
          <a:xfrm>
            <a:off x="7358063" y="5079512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9DA44DA-2255-4B83-AAED-44AE825677D4}"/>
              </a:ext>
            </a:extLst>
          </p:cNvPr>
          <p:cNvSpPr/>
          <p:nvPr/>
        </p:nvSpPr>
        <p:spPr>
          <a:xfrm>
            <a:off x="7368663" y="4855316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A8CAC82D-E768-4CBB-B6B9-8091F64D0F21}"/>
              </a:ext>
            </a:extLst>
          </p:cNvPr>
          <p:cNvCxnSpPr>
            <a:cxnSpLocks/>
          </p:cNvCxnSpPr>
          <p:nvPr/>
        </p:nvCxnSpPr>
        <p:spPr>
          <a:xfrm>
            <a:off x="8636690" y="3233318"/>
            <a:ext cx="50697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FA82600F-AB60-48B9-BAF8-955FD8F8DB58}"/>
              </a:ext>
            </a:extLst>
          </p:cNvPr>
          <p:cNvSpPr/>
          <p:nvPr/>
        </p:nvSpPr>
        <p:spPr>
          <a:xfrm>
            <a:off x="8661578" y="3009122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F915B62-9BCA-4329-BBD0-55F62624F77B}"/>
              </a:ext>
            </a:extLst>
          </p:cNvPr>
          <p:cNvCxnSpPr>
            <a:cxnSpLocks/>
          </p:cNvCxnSpPr>
          <p:nvPr/>
        </p:nvCxnSpPr>
        <p:spPr>
          <a:xfrm>
            <a:off x="8650978" y="3347618"/>
            <a:ext cx="506977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99541E29-BA85-415B-8CE4-540DB23125F5}"/>
              </a:ext>
            </a:extLst>
          </p:cNvPr>
          <p:cNvSpPr/>
          <p:nvPr/>
        </p:nvSpPr>
        <p:spPr>
          <a:xfrm>
            <a:off x="8701797" y="3408865"/>
            <a:ext cx="460887" cy="179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CF1010C-2172-4532-AB99-27E83B2C54EB}"/>
              </a:ext>
            </a:extLst>
          </p:cNvPr>
          <p:cNvSpPr/>
          <p:nvPr/>
        </p:nvSpPr>
        <p:spPr>
          <a:xfrm>
            <a:off x="92765" y="1259292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key populations diagnosed and/or on treatment </a:t>
            </a:r>
          </a:p>
          <a:p>
            <a:pPr algn="ctr"/>
            <a:r>
              <a:rPr lang="en-US" b="1" i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 to general populations, by country</a:t>
            </a:r>
            <a:endParaRPr lang="en-GB" b="1" i="1" dirty="0">
              <a:solidFill>
                <a:srgbClr val="0099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EF172F-9848-46EF-982D-572B8264F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63" y="2058592"/>
            <a:ext cx="2434786" cy="70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58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804C8CA-C0C3-490A-8474-AA1F4002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" y="206751"/>
            <a:ext cx="8839376" cy="85725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Many of those unreached are young people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4A689-1CA5-4D34-AB97-7558938D97A0}"/>
              </a:ext>
            </a:extLst>
          </p:cNvPr>
          <p:cNvSpPr/>
          <p:nvPr/>
        </p:nvSpPr>
        <p:spPr>
          <a:xfrm>
            <a:off x="747877" y="967731"/>
            <a:ext cx="76881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2017 there were 1.8 Million new HIV infections in people</a:t>
            </a:r>
          </a:p>
          <a:p>
            <a:pPr algn="ctr"/>
            <a:r>
              <a:rPr lang="en-GB" sz="2000" b="1" i="1" dirty="0">
                <a:solidFill>
                  <a:srgbClr val="0099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were among 15-24 year olds – most in southern Africa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983FC7EB-BA5E-4BF5-9644-216E73C589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187608"/>
              </p:ext>
            </p:extLst>
          </p:nvPr>
        </p:nvGraphicFramePr>
        <p:xfrm>
          <a:off x="114301" y="2345060"/>
          <a:ext cx="8897353" cy="38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B7530F-DB80-4E56-8094-E352C5B26768}"/>
              </a:ext>
            </a:extLst>
          </p:cNvPr>
          <p:cNvSpPr/>
          <p:nvPr/>
        </p:nvSpPr>
        <p:spPr>
          <a:xfrm>
            <a:off x="114301" y="1912295"/>
            <a:ext cx="12378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/>
              </a:rPr>
              <a:t># New infections </a:t>
            </a:r>
          </a:p>
          <a:p>
            <a:pPr algn="ctr"/>
            <a:r>
              <a:rPr lang="fr-CH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/>
              </a:rPr>
              <a:t>Young People</a:t>
            </a:r>
            <a:endParaRPr lang="en-GB" sz="1050" i="1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503030101060003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A6E1021-27E0-4F2D-9CDB-51CB790DA027}"/>
              </a:ext>
            </a:extLst>
          </p:cNvPr>
          <p:cNvSpPr/>
          <p:nvPr/>
        </p:nvSpPr>
        <p:spPr>
          <a:xfrm>
            <a:off x="7872297" y="1733444"/>
            <a:ext cx="1139357" cy="577081"/>
          </a:xfrm>
          <a:prstGeom prst="rect">
            <a:avLst/>
          </a:prstGeom>
          <a:solidFill>
            <a:srgbClr val="F2B8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/>
              </a:rPr>
              <a:t># New infections </a:t>
            </a:r>
          </a:p>
          <a:p>
            <a:pPr algn="ctr"/>
            <a:r>
              <a:rPr lang="fr-CH" sz="10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503030101060003"/>
              </a:rPr>
              <a:t>People 15+</a:t>
            </a:r>
            <a:endParaRPr lang="en-GB" sz="1050" i="1" dirty="0">
              <a:solidFill>
                <a:schemeClr val="tx1">
                  <a:lumMod val="85000"/>
                  <a:lumOff val="15000"/>
                </a:schemeClr>
              </a:solidFill>
              <a:latin typeface="Raleway" panose="020B05030301010600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86A26E2-26DA-4CCF-898D-A3C49979601D}"/>
              </a:ext>
            </a:extLst>
          </p:cNvPr>
          <p:cNvSpPr/>
          <p:nvPr/>
        </p:nvSpPr>
        <p:spPr>
          <a:xfrm>
            <a:off x="1552074" y="3117616"/>
            <a:ext cx="3371618" cy="830997"/>
          </a:xfrm>
          <a:prstGeom prst="rect">
            <a:avLst/>
          </a:prstGeom>
          <a:solidFill>
            <a:srgbClr val="0099D2"/>
          </a:solidFill>
          <a:ln>
            <a:solidFill>
              <a:srgbClr val="0099D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Majority of new HIV infections among young men, compared to women, outside Africa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EE5DE8-3455-419C-B076-B863DECF1369}"/>
              </a:ext>
            </a:extLst>
          </p:cNvPr>
          <p:cNvSpPr/>
          <p:nvPr/>
        </p:nvSpPr>
        <p:spPr>
          <a:xfrm>
            <a:off x="36324" y="6498368"/>
            <a:ext cx="1260281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50" i="1" dirty="0"/>
              <a:t>Source: WHO/UNAIDS 2018</a:t>
            </a:r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187329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>
          <a:xfrm>
            <a:off x="0" y="463890"/>
            <a:ext cx="9144000" cy="558638"/>
          </a:xfrm>
        </p:spPr>
        <p:txBody>
          <a:bodyPr>
            <a:noAutofit/>
          </a:bodyPr>
          <a:lstStyle/>
          <a:p>
            <a:pPr algn="ctr" eaLnBrk="1" hangingPunct="1"/>
            <a:r>
              <a:rPr lang="fr-CH" altLang="en-US" sz="3200" b="1" dirty="0">
                <a:latin typeface="Arial" pitchFamily="34" charset="0"/>
                <a:cs typeface="Arial" pitchFamily="34" charset="0"/>
              </a:rPr>
              <a:t>How </a:t>
            </a:r>
            <a:r>
              <a:rPr lang="fr-CH" altLang="en-US" sz="3200" b="1" dirty="0" err="1">
                <a:latin typeface="Arial" pitchFamily="34" charset="0"/>
                <a:cs typeface="Arial" pitchFamily="34" charset="0"/>
              </a:rPr>
              <a:t>will</a:t>
            </a:r>
            <a:r>
              <a:rPr lang="fr-CH" alt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altLang="en-US" sz="3200" b="1" dirty="0" err="1">
                <a:latin typeface="Arial" pitchFamily="34" charset="0"/>
                <a:cs typeface="Arial" pitchFamily="34" charset="0"/>
              </a:rPr>
              <a:t>we</a:t>
            </a:r>
            <a:r>
              <a:rPr lang="fr-CH" altLang="en-US" sz="3200" b="1" dirty="0">
                <a:latin typeface="Arial" pitchFamily="34" charset="0"/>
                <a:cs typeface="Arial" pitchFamily="34" charset="0"/>
              </a:rPr>
              <a:t> close </a:t>
            </a:r>
            <a:r>
              <a:rPr lang="fr-CH" altLang="en-US" sz="3200" b="1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fr-CH" altLang="en-US" sz="3200" b="1" dirty="0">
                <a:latin typeface="Arial" pitchFamily="34" charset="0"/>
                <a:cs typeface="Arial" pitchFamily="34" charset="0"/>
              </a:rPr>
              <a:t> gap?</a:t>
            </a:r>
            <a:br>
              <a:rPr lang="fr-CH" altLang="en-US" sz="3200" b="1" dirty="0">
                <a:latin typeface="Arial" pitchFamily="34" charset="0"/>
                <a:cs typeface="Arial" pitchFamily="34" charset="0"/>
              </a:rPr>
            </a:br>
            <a:endParaRPr lang="en-GB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69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/>
          <a:stretch/>
        </p:blipFill>
        <p:spPr bwMode="auto">
          <a:xfrm>
            <a:off x="713537" y="2027915"/>
            <a:ext cx="7825288" cy="43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Rectangle 2"/>
          <p:cNvSpPr>
            <a:spLocks noChangeArrowheads="1"/>
          </p:cNvSpPr>
          <p:nvPr/>
        </p:nvSpPr>
        <p:spPr bwMode="auto">
          <a:xfrm>
            <a:off x="55967" y="6637562"/>
            <a:ext cx="4570214" cy="1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333" tIns="34166" rIns="68333" bIns="3416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/>
              <a:t>Photo Credit: http://fr.ubergizmo.com/2013/02/15/wifi-gratuit-metro-londonien-fin.html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1BC300-4DA7-4111-94BB-367A2621E6AE}"/>
              </a:ext>
            </a:extLst>
          </p:cNvPr>
          <p:cNvSpPr/>
          <p:nvPr/>
        </p:nvSpPr>
        <p:spPr>
          <a:xfrm>
            <a:off x="225288" y="1040508"/>
            <a:ext cx="2478155" cy="830997"/>
          </a:xfrm>
          <a:prstGeom prst="rect">
            <a:avLst/>
          </a:prstGeom>
          <a:solidFill>
            <a:srgbClr val="45ACDA"/>
          </a:solidFill>
          <a:ln>
            <a:solidFill>
              <a:srgbClr val="45ACDA"/>
            </a:solidFill>
          </a:ln>
        </p:spPr>
        <p:txBody>
          <a:bodyPr wrap="square">
            <a:spAutoFit/>
          </a:bodyPr>
          <a:lstStyle/>
          <a:p>
            <a:r>
              <a:rPr lang="fr-CH" altLang="en-US" sz="1600" b="1" dirty="0">
                <a:latin typeface="Arial" panose="020B0604020202020204" pitchFamily="34" charset="0"/>
                <a:cs typeface="Arial" pitchFamily="34" charset="0"/>
              </a:rPr>
              <a:t>Diagnose the 25% of PLHIV </a:t>
            </a:r>
            <a:r>
              <a:rPr lang="fr-CH" altLang="en-US" sz="1600" b="1" dirty="0" err="1">
                <a:latin typeface="Arial" panose="020B0604020202020204" pitchFamily="34" charset="0"/>
                <a:cs typeface="Arial" pitchFamily="34" charset="0"/>
              </a:rPr>
              <a:t>who</a:t>
            </a:r>
            <a:r>
              <a:rPr lang="fr-CH" altLang="en-US" sz="1600" b="1" dirty="0">
                <a:latin typeface="Arial" panose="020B0604020202020204" pitchFamily="34" charset="0"/>
                <a:cs typeface="Arial" pitchFamily="34" charset="0"/>
              </a:rPr>
              <a:t> dont know </a:t>
            </a:r>
            <a:r>
              <a:rPr lang="fr-CH" altLang="en-US" sz="1600" b="1" dirty="0" err="1">
                <a:latin typeface="Arial" panose="020B0604020202020204" pitchFamily="34" charset="0"/>
                <a:cs typeface="Arial" pitchFamily="34" charset="0"/>
              </a:rPr>
              <a:t>their</a:t>
            </a:r>
            <a:r>
              <a:rPr lang="fr-CH" altLang="en-US" sz="1600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fr-CH" altLang="en-US" sz="1600" b="1" dirty="0" err="1">
                <a:latin typeface="Arial" panose="020B0604020202020204" pitchFamily="34" charset="0"/>
                <a:cs typeface="Arial" pitchFamily="34" charset="0"/>
              </a:rPr>
              <a:t>status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479A82-84E0-490F-BB1E-81B0B8023A06}"/>
              </a:ext>
            </a:extLst>
          </p:cNvPr>
          <p:cNvSpPr/>
          <p:nvPr/>
        </p:nvSpPr>
        <p:spPr>
          <a:xfrm>
            <a:off x="3346175" y="1040507"/>
            <a:ext cx="2690188" cy="830997"/>
          </a:xfrm>
          <a:prstGeom prst="rect">
            <a:avLst/>
          </a:prstGeom>
          <a:solidFill>
            <a:srgbClr val="EF4129"/>
          </a:solidFill>
          <a:ln>
            <a:solidFill>
              <a:srgbClr val="EF4129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Link the 20% of PLHIV diagnosed who are not on ART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FAB17AE-500A-49A5-8438-D8EDAF56D9DF}"/>
              </a:ext>
            </a:extLst>
          </p:cNvPr>
          <p:cNvSpPr/>
          <p:nvPr/>
        </p:nvSpPr>
        <p:spPr>
          <a:xfrm>
            <a:off x="6705600" y="1040507"/>
            <a:ext cx="2332384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Link HIV-negatives to effective prevention to stay negative!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E5EF8699-A4CB-4132-A5DE-DCDDEE55C944}"/>
              </a:ext>
            </a:extLst>
          </p:cNvPr>
          <p:cNvSpPr/>
          <p:nvPr/>
        </p:nvSpPr>
        <p:spPr>
          <a:xfrm>
            <a:off x="2855844" y="1311455"/>
            <a:ext cx="331305" cy="344557"/>
          </a:xfrm>
          <a:prstGeom prst="rightArrow">
            <a:avLst/>
          </a:prstGeom>
          <a:solidFill>
            <a:srgbClr val="45ACDA"/>
          </a:solidFill>
          <a:ln>
            <a:solidFill>
              <a:srgbClr val="45AC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D6C082-CD4A-4EA8-ABF1-A974CAB265A0}"/>
              </a:ext>
            </a:extLst>
          </p:cNvPr>
          <p:cNvGrpSpPr/>
          <p:nvPr/>
        </p:nvGrpSpPr>
        <p:grpSpPr>
          <a:xfrm>
            <a:off x="6195390" y="1275162"/>
            <a:ext cx="351184" cy="380850"/>
            <a:chOff x="-1907255" y="1738150"/>
            <a:chExt cx="846024" cy="846024"/>
          </a:xfrm>
          <a:solidFill>
            <a:srgbClr val="EF4129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3F8A1DF-2180-4318-BC90-8E4E25D33CA7}"/>
                </a:ext>
              </a:extLst>
            </p:cNvPr>
            <p:cNvSpPr/>
            <p:nvPr/>
          </p:nvSpPr>
          <p:spPr>
            <a:xfrm>
              <a:off x="-1577009" y="1738150"/>
              <a:ext cx="185531" cy="846024"/>
            </a:xfrm>
            <a:prstGeom prst="rect">
              <a:avLst/>
            </a:prstGeom>
            <a:grpFill/>
            <a:ln>
              <a:solidFill>
                <a:srgbClr val="EF41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689C21D-E64D-40BF-8CC4-2066A27C2530}"/>
                </a:ext>
              </a:extLst>
            </p:cNvPr>
            <p:cNvSpPr/>
            <p:nvPr/>
          </p:nvSpPr>
          <p:spPr>
            <a:xfrm rot="16200000">
              <a:off x="-1577009" y="1738150"/>
              <a:ext cx="185531" cy="846024"/>
            </a:xfrm>
            <a:prstGeom prst="rect">
              <a:avLst/>
            </a:prstGeom>
            <a:grpFill/>
            <a:ln>
              <a:solidFill>
                <a:srgbClr val="EF41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1679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Image result for innovate">
            <a:extLst>
              <a:ext uri="{FF2B5EF4-FFF2-40B4-BE49-F238E27FC236}">
                <a16:creationId xmlns:a16="http://schemas.microsoft.com/office/drawing/2014/main" xmlns="" id="{256693F9-2467-42CA-B257-8205C82B8A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Why itâs never too late to innovate.">
            <a:extLst>
              <a:ext uri="{FF2B5EF4-FFF2-40B4-BE49-F238E27FC236}">
                <a16:creationId xmlns:a16="http://schemas.microsoft.com/office/drawing/2014/main" xmlns="" id="{8C4793EC-2542-41F0-A7F7-E3B21BDAF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4" y="1807265"/>
            <a:ext cx="8158831" cy="41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12B0F4D-C549-42E8-8960-4AE524B1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Time to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innovate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for 2030!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9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20" y="198678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HIV Testing Services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55698"/>
              </p:ext>
            </p:extLst>
          </p:nvPr>
        </p:nvGraphicFramePr>
        <p:xfrm>
          <a:off x="103126" y="1745655"/>
          <a:ext cx="4495378" cy="475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4953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87805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Facility-based: 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a facility, e.g. VCT, in-patient and out-patient clinics,</a:t>
                      </a:r>
                      <a:r>
                        <a:rPr lang="en-GB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ANC, TB, STI.</a:t>
                      </a:r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595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HIV testing in natural setting of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community, e.g. outreach, CBOs, workplace, clubs, bars.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73384">
                <a:tc>
                  <a:txBody>
                    <a:bodyPr/>
                    <a:lstStyle/>
                    <a:p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Assisted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r>
                        <a:rPr lang="fr-CH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notification: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individuals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HIV by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contacting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fr-CH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sexual and/or drug injecting partners and offering them HIV testing services.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377004"/>
                  </a:ext>
                </a:extLst>
              </a:tr>
              <a:tr h="1316173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 self-testing: 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Offering self-test kit for individual, and/or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their partner, enabling them to collect their sample (oral or blood), perform test, and interpret results in private.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reactive results need confirmation.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898" y="5485589"/>
            <a:ext cx="1183967" cy="129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46" y="5466749"/>
            <a:ext cx="874754" cy="131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6585025"/>
            <a:ext cx="4572000" cy="261566"/>
          </a:xfrm>
          <a:prstGeom prst="rect">
            <a:avLst/>
          </a:prstGeom>
        </p:spPr>
        <p:txBody>
          <a:bodyPr lIns="91398" tIns="45698" rIns="91398" bIns="45698">
            <a:spAutoFit/>
          </a:bodyPr>
          <a:lstStyle/>
          <a:p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Source: WHO 2015; WHO 2016</a:t>
            </a:r>
            <a:endParaRPr lang="en-GB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93C198D-4790-4DC0-8104-80322A151A93}"/>
              </a:ext>
            </a:extLst>
          </p:cNvPr>
          <p:cNvSpPr/>
          <p:nvPr/>
        </p:nvSpPr>
        <p:spPr>
          <a:xfrm>
            <a:off x="1166191" y="828584"/>
            <a:ext cx="6997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Important gateway to treatment and prevention </a:t>
            </a:r>
            <a:b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for individuals, </a:t>
            </a:r>
            <a:r>
              <a:rPr lang="en-GB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couples, partners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and families</a:t>
            </a:r>
            <a:endParaRPr lang="en-GB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00BA2D8-8C4D-4DE9-B387-7B5F0F037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398" y="2408728"/>
            <a:ext cx="4409703" cy="30350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FB72A09-CE89-4D1A-87A1-578AF2596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754" y="5929085"/>
            <a:ext cx="1203963" cy="9011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C247C552-5BA7-469B-9EDE-938F7B6EECC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994" b="19299"/>
          <a:stretch/>
        </p:blipFill>
        <p:spPr>
          <a:xfrm>
            <a:off x="7964557" y="5564622"/>
            <a:ext cx="1113293" cy="8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2A56FC7-3A43-4D0C-8567-0881006F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Innovate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b="1" dirty="0">
                <a:latin typeface="Arial" panose="020B0604020202020204" pitchFamily="34" charset="0"/>
                <a:cs typeface="Arial" panose="020B0604020202020204" pitchFamily="34" charset="0"/>
              </a:rPr>
              <a:t> technologies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4F1B0CC-589D-4079-B12A-74D6DFDA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25" y="1539213"/>
            <a:ext cx="4884795" cy="4351338"/>
          </a:xfrm>
        </p:spPr>
        <p:txBody>
          <a:bodyPr>
            <a:norm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HIV self-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Mulidisease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at point-of-care</a:t>
            </a:r>
          </a:p>
          <a:p>
            <a:pPr lvl="1"/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Syphilis, HCV - </a:t>
            </a:r>
            <a:r>
              <a:rPr lang="fr-CH" sz="2800" dirty="0" err="1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multiplex </a:t>
            </a:r>
            <a:r>
              <a:rPr lang="fr-CH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2800" dirty="0"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457200" lvl="1" indent="0">
              <a:buNone/>
            </a:pPr>
            <a:endParaRPr lang="fr-CH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Apps and social networks</a:t>
            </a:r>
          </a:p>
          <a:p>
            <a:pPr lvl="1"/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21C8F0-F9C3-458C-9510-BDCB397F2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621" y="2870637"/>
            <a:ext cx="1742590" cy="1304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E9F84A-BA28-4469-9395-8BD0D7E496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4" b="19299"/>
          <a:stretch/>
        </p:blipFill>
        <p:spPr>
          <a:xfrm>
            <a:off x="5145157" y="1514214"/>
            <a:ext cx="1781600" cy="13043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50B9A6-0958-4926-BAEB-8AE1FD4E8B7D}"/>
              </a:ext>
            </a:extLst>
          </p:cNvPr>
          <p:cNvSpPr/>
          <p:nvPr/>
        </p:nvSpPr>
        <p:spPr>
          <a:xfrm>
            <a:off x="5050621" y="4339224"/>
            <a:ext cx="3902878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WHO ongoing review found integrating multi-disease testing (especially STIs) in community-based HIV testing increased testing uptake (median=87.5%; IQR=61-96%) than in those that did not (median=76.0%; IQR =60-89%).  Source: </a:t>
            </a:r>
            <a:r>
              <a:rPr lang="en-US" b="1" i="1" dirty="0"/>
              <a:t>Mathews et al 2015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908718-B698-4407-9851-18076821D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319" y="1514214"/>
            <a:ext cx="1840145" cy="21637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590CEBF-EACB-427F-B107-B26C1B7D4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580" y="5118300"/>
            <a:ext cx="2160312" cy="12522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66CAFF-8FFB-4680-9B27-84EABD2EB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393" y="5100471"/>
            <a:ext cx="1276769" cy="15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948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MLW 2017 Site Visit Wide format">
  <a:themeElements>
    <a:clrScheme name="Unitaid">
      <a:dk1>
        <a:srgbClr val="000000"/>
      </a:dk1>
      <a:lt1>
        <a:srgbClr val="FFFFFF"/>
      </a:lt1>
      <a:dk2>
        <a:srgbClr val="B0120E"/>
      </a:dk2>
      <a:lt2>
        <a:srgbClr val="808080"/>
      </a:lt2>
      <a:accent1>
        <a:srgbClr val="B0120E"/>
      </a:accent1>
      <a:accent2>
        <a:srgbClr val="F04642"/>
      </a:accent2>
      <a:accent3>
        <a:srgbClr val="4F81BD"/>
      </a:accent3>
      <a:accent4>
        <a:srgbClr val="8FAFD5"/>
      </a:accent4>
      <a:accent5>
        <a:srgbClr val="B2B2B2"/>
      </a:accent5>
      <a:accent6>
        <a:srgbClr val="E2E2E2"/>
      </a:accent6>
      <a:hlink>
        <a:srgbClr val="4F81BD"/>
      </a:hlink>
      <a:folHlink>
        <a:srgbClr val="D0D8E8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573</Words>
  <Application>Microsoft Office PowerPoint</Application>
  <PresentationFormat>On-screen Show (4:3)</PresentationFormat>
  <Paragraphs>99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Raleway</vt:lpstr>
      <vt:lpstr>Calibri Light</vt:lpstr>
      <vt:lpstr>Arial</vt:lpstr>
      <vt:lpstr>Office Theme</vt:lpstr>
      <vt:lpstr>4_MLW 2017 Site Visit Wide format</vt:lpstr>
      <vt:lpstr>think-cell Slide</vt:lpstr>
      <vt:lpstr>CHERYL JOHNSON WORLD HEALTH ORGANIZATION HIV AND HEPATITIS DEPARTMENT 23 JULY 2018</vt:lpstr>
      <vt:lpstr>PowerPoint Presentation</vt:lpstr>
      <vt:lpstr>PowerPoint Presentation</vt:lpstr>
      <vt:lpstr>Many of those unreached are  key populations </vt:lpstr>
      <vt:lpstr>Many of those unreached are young people</vt:lpstr>
      <vt:lpstr>How will we close this gap? </vt:lpstr>
      <vt:lpstr>Time to innovate for 2030! </vt:lpstr>
      <vt:lpstr>Recommended HIV Testing Services</vt:lpstr>
      <vt:lpstr>Innovate with technologies</vt:lpstr>
      <vt:lpstr>Innovate with service delivery Differentiated HIV testing services</vt:lpstr>
      <vt:lpstr>Time to innovate for 2030!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Cheryl Case</dc:creator>
  <cp:lastModifiedBy>Saal</cp:lastModifiedBy>
  <cp:revision>9</cp:revision>
  <dcterms:created xsi:type="dcterms:W3CDTF">2018-07-23T09:01:33Z</dcterms:created>
  <dcterms:modified xsi:type="dcterms:W3CDTF">2018-07-23T10:03:03Z</dcterms:modified>
</cp:coreProperties>
</file>